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9" r:id="rId3"/>
    <p:sldId id="262" r:id="rId4"/>
    <p:sldId id="263" r:id="rId5"/>
    <p:sldId id="264" r:id="rId6"/>
    <p:sldId id="270" r:id="rId7"/>
    <p:sldId id="265" r:id="rId8"/>
    <p:sldId id="266" r:id="rId9"/>
    <p:sldId id="268" r:id="rId10"/>
    <p:sldId id="271" r:id="rId11"/>
    <p:sldId id="272" r:id="rId12"/>
    <p:sldId id="273" r:id="rId13"/>
    <p:sldId id="274" r:id="rId14"/>
    <p:sldId id="275" r:id="rId15"/>
    <p:sldId id="277" r:id="rId16"/>
    <p:sldId id="276" r:id="rId17"/>
    <p:sldId id="278" r:id="rId18"/>
    <p:sldId id="279" r:id="rId19"/>
    <p:sldId id="261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91D8F-ED54-49DC-BBE2-EBAD64741E31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76EB3-89FB-4B96-8E9B-8530257CA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08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8D24C-91D3-4B0E-BDA9-444677F08FB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867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45</a:t>
            </a:r>
            <a:r>
              <a:rPr lang="en-GB" dirty="0">
                <a:latin typeface="+mn-lt"/>
                <a:cs typeface="Calibri"/>
              </a:rPr>
              <a:t>⁰ and </a:t>
            </a:r>
            <a:r>
              <a:rPr lang="en-GB" dirty="0">
                <a:latin typeface="+mn-lt"/>
                <a:cs typeface="+mn-cs"/>
              </a:rPr>
              <a:t>9</a:t>
            </a:r>
            <a:r>
              <a:rPr lang="en-GB" dirty="0"/>
              <a:t>0</a:t>
            </a:r>
            <a:r>
              <a:rPr lang="en-GB" dirty="0">
                <a:latin typeface="+mn-lt"/>
                <a:cs typeface="Calibri"/>
              </a:rPr>
              <a:t>⁰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8D24C-91D3-4B0E-BDA9-444677F08FB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351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60</a:t>
            </a:r>
            <a:r>
              <a:rPr lang="en-GB" dirty="0">
                <a:latin typeface="Calibri"/>
                <a:cs typeface="Calibri"/>
              </a:rPr>
              <a:t>⁰ and </a:t>
            </a:r>
            <a:r>
              <a:rPr lang="en-GB" dirty="0">
                <a:latin typeface="+mn-lt"/>
                <a:cs typeface="+mn-cs"/>
              </a:rPr>
              <a:t>12</a:t>
            </a:r>
            <a:r>
              <a:rPr lang="en-GB" dirty="0"/>
              <a:t>0</a:t>
            </a:r>
            <a:r>
              <a:rPr lang="en-GB" dirty="0">
                <a:latin typeface="+mn-lt"/>
                <a:cs typeface="Calibri"/>
              </a:rPr>
              <a:t>⁰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8D24C-91D3-4B0E-BDA9-444677F08FB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545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98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8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91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03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95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58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56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268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4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1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16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5380E-4A22-467A-9861-A8E546B10B2F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A9518-4900-49EB-A9EE-A87F2BA8B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04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Angle at Centre, Angle on Arc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Investigation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80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00050"/>
            <a:ext cx="603504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dirty="0" smtClean="0">
                          <a:latin typeface="Cambria Math"/>
                        </a:rPr>
                        <m:t>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138" y="273139"/>
            <a:ext cx="3015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314862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00050"/>
            <a:ext cx="603504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dirty="0" smtClean="0">
                          <a:latin typeface="Cambria Math"/>
                        </a:rPr>
                        <m:t>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73138" y="273139"/>
            <a:ext cx="3015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120970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00050"/>
            <a:ext cx="603504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dirty="0" smtClean="0">
                          <a:latin typeface="Cambria Math"/>
                        </a:rPr>
                        <m:t>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3138" y="273139"/>
            <a:ext cx="3015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230022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00050"/>
            <a:ext cx="603504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3111331" y="4073247"/>
            <a:ext cx="497561" cy="520525"/>
            <a:chOff x="3111331" y="4073247"/>
            <a:chExt cx="497561" cy="520525"/>
          </a:xfrm>
        </p:grpSpPr>
        <p:sp>
          <p:nvSpPr>
            <p:cNvPr id="2" name="Arc 1"/>
            <p:cNvSpPr/>
            <p:nvPr/>
          </p:nvSpPr>
          <p:spPr>
            <a:xfrm>
              <a:off x="3111331" y="4073247"/>
              <a:ext cx="497561" cy="520525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3182589" y="4144496"/>
                  <a:ext cx="38023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2589" y="4144496"/>
                  <a:ext cx="38023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Group 4"/>
          <p:cNvGrpSpPr/>
          <p:nvPr/>
        </p:nvGrpSpPr>
        <p:grpSpPr>
          <a:xfrm>
            <a:off x="4682199" y="1755621"/>
            <a:ext cx="497561" cy="520525"/>
            <a:chOff x="4682199" y="1755621"/>
            <a:chExt cx="497561" cy="520525"/>
          </a:xfrm>
        </p:grpSpPr>
        <p:sp>
          <p:nvSpPr>
            <p:cNvPr id="7" name="Arc 6"/>
            <p:cNvSpPr/>
            <p:nvPr/>
          </p:nvSpPr>
          <p:spPr>
            <a:xfrm rot="9842050">
              <a:off x="4682199" y="1755621"/>
              <a:ext cx="497561" cy="520525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740863" y="1805784"/>
                  <a:ext cx="38023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0863" y="1805784"/>
                  <a:ext cx="38023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/>
          <p:cNvGrpSpPr/>
          <p:nvPr/>
        </p:nvGrpSpPr>
        <p:grpSpPr>
          <a:xfrm>
            <a:off x="5026028" y="1349911"/>
            <a:ext cx="771896" cy="807522"/>
            <a:chOff x="5026028" y="1349911"/>
            <a:chExt cx="771896" cy="807522"/>
          </a:xfrm>
        </p:grpSpPr>
        <p:sp>
          <p:nvSpPr>
            <p:cNvPr id="8" name="Arc 7"/>
            <p:cNvSpPr/>
            <p:nvPr/>
          </p:nvSpPr>
          <p:spPr>
            <a:xfrm rot="8478848">
              <a:off x="5026028" y="1349911"/>
              <a:ext cx="771896" cy="807522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213888" y="1696934"/>
                  <a:ext cx="3770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3888" y="1696934"/>
                  <a:ext cx="37702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/>
          <p:cNvGrpSpPr/>
          <p:nvPr/>
        </p:nvGrpSpPr>
        <p:grpSpPr>
          <a:xfrm>
            <a:off x="5520815" y="4457199"/>
            <a:ext cx="807522" cy="771896"/>
            <a:chOff x="5520815" y="4457199"/>
            <a:chExt cx="807522" cy="771896"/>
          </a:xfrm>
        </p:grpSpPr>
        <p:sp>
          <p:nvSpPr>
            <p:cNvPr id="6" name="Arc 5"/>
            <p:cNvSpPr/>
            <p:nvPr/>
          </p:nvSpPr>
          <p:spPr>
            <a:xfrm rot="17563662">
              <a:off x="5538628" y="4439386"/>
              <a:ext cx="771896" cy="807522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722538" y="4616209"/>
                  <a:ext cx="3770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538" y="4616209"/>
                  <a:ext cx="37702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3955744" y="3203025"/>
            <a:ext cx="1427686" cy="1364700"/>
            <a:chOff x="3955744" y="3203025"/>
            <a:chExt cx="1427686" cy="1364700"/>
          </a:xfrm>
        </p:grpSpPr>
        <p:sp>
          <p:nvSpPr>
            <p:cNvPr id="10" name="Arc 9"/>
            <p:cNvSpPr/>
            <p:nvPr/>
          </p:nvSpPr>
          <p:spPr>
            <a:xfrm rot="7637675">
              <a:off x="3987237" y="3171532"/>
              <a:ext cx="1364700" cy="1427686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4556813" y="4056109"/>
                  <a:ext cx="51488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𝟐</m:t>
                        </m:r>
                        <m:r>
                          <a:rPr lang="en-GB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56813" y="4056109"/>
                  <a:ext cx="514885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3731653" y="3724911"/>
            <a:ext cx="771896" cy="807522"/>
            <a:chOff x="3731653" y="3724911"/>
            <a:chExt cx="771896" cy="807522"/>
          </a:xfrm>
        </p:grpSpPr>
        <p:sp>
          <p:nvSpPr>
            <p:cNvPr id="9" name="Arc 8"/>
            <p:cNvSpPr/>
            <p:nvPr/>
          </p:nvSpPr>
          <p:spPr>
            <a:xfrm rot="9916667">
              <a:off x="3731653" y="3724911"/>
              <a:ext cx="771896" cy="807522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818588" y="4042259"/>
                  <a:ext cx="51809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/>
                          </a:rPr>
                          <m:t>𝟐</m:t>
                        </m:r>
                        <m:r>
                          <a:rPr lang="en-GB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8588" y="4042259"/>
                  <a:ext cx="51809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dirty="0" smtClean="0">
                          <a:latin typeface="Cambria Math"/>
                        </a:rPr>
                        <m:t>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273138" y="273139"/>
            <a:ext cx="3015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408686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00050"/>
            <a:ext cx="603504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rc 2"/>
          <p:cNvSpPr/>
          <p:nvPr/>
        </p:nvSpPr>
        <p:spPr>
          <a:xfrm rot="8766522">
            <a:off x="3638694" y="2534330"/>
            <a:ext cx="2168685" cy="2036268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/>
          <p:cNvSpPr/>
          <p:nvPr/>
        </p:nvSpPr>
        <p:spPr>
          <a:xfrm rot="8766522">
            <a:off x="4771938" y="953691"/>
            <a:ext cx="1158036" cy="1087328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63063" y="4020484"/>
                <a:ext cx="1124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  <m:d>
                        <m:d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dirty="0" smtClean="0">
                              <a:latin typeface="Cambria Math"/>
                            </a:rPr>
                            <m:t>𝒂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en-GB" b="1" i="1" dirty="0" smtClean="0">
                              <a:latin typeface="Cambria Math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063" y="4020484"/>
                <a:ext cx="112486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87338" y="1596009"/>
                <a:ext cx="7954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𝒂</m:t>
                      </m:r>
                      <m:r>
                        <a:rPr lang="en-GB" b="1" i="1" dirty="0" smtClean="0">
                          <a:latin typeface="Cambria Math"/>
                        </a:rPr>
                        <m:t>+</m:t>
                      </m:r>
                      <m:r>
                        <a:rPr lang="en-GB" b="1" i="1" dirty="0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338" y="1596009"/>
                <a:ext cx="79541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dirty="0" smtClean="0">
                          <a:latin typeface="Cambria Math"/>
                        </a:rPr>
                        <m:t>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38" y="3222884"/>
                <a:ext cx="40107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73138" y="273139"/>
            <a:ext cx="3015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general case</a:t>
            </a:r>
          </a:p>
        </p:txBody>
      </p:sp>
    </p:spTree>
    <p:extLst>
      <p:ext uri="{BB962C8B-B14F-4D97-AF65-F5344CB8AC3E}">
        <p14:creationId xmlns:p14="http://schemas.microsoft.com/office/powerpoint/2010/main" val="40365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384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Use different coloured card for each lettered resource - this will make it easier for the pupils to compare results.</a:t>
            </a:r>
          </a:p>
        </p:txBody>
      </p:sp>
    </p:spTree>
    <p:extLst>
      <p:ext uri="{BB962C8B-B14F-4D97-AF65-F5344CB8AC3E}">
        <p14:creationId xmlns:p14="http://schemas.microsoft.com/office/powerpoint/2010/main" val="3004541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AE9A1-BA34-478B-9D9F-C2A18FA9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0BF27-A1D3-4605-BC2C-305796B99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35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037D3-AEA9-4DFC-8387-1FF73967A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00AD1-9C8E-4919-89D8-9A9F6D65C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536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3" y="124190"/>
            <a:ext cx="9059234" cy="6604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5400000">
            <a:off x="874431" y="207611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1" name="Freeform 10"/>
          <p:cNvSpPr/>
          <p:nvPr/>
        </p:nvSpPr>
        <p:spPr>
          <a:xfrm>
            <a:off x="3639909" y="27296"/>
            <a:ext cx="1934968" cy="6892119"/>
          </a:xfrm>
          <a:custGeom>
            <a:avLst/>
            <a:gdLst>
              <a:gd name="connsiteX0" fmla="*/ 1887435 w 1934968"/>
              <a:gd name="connsiteY0" fmla="*/ 0 h 6782937"/>
              <a:gd name="connsiteX1" fmla="*/ 1901082 w 1934968"/>
              <a:gd name="connsiteY1" fmla="*/ 1760561 h 6782937"/>
              <a:gd name="connsiteX2" fmla="*/ 1505297 w 1934968"/>
              <a:gd name="connsiteY2" fmla="*/ 2866030 h 6782937"/>
              <a:gd name="connsiteX3" fmla="*/ 454420 w 1934968"/>
              <a:gd name="connsiteY3" fmla="*/ 3698543 h 6782937"/>
              <a:gd name="connsiteX4" fmla="*/ 31339 w 1934968"/>
              <a:gd name="connsiteY4" fmla="*/ 4681182 h 6782937"/>
              <a:gd name="connsiteX5" fmla="*/ 31339 w 1934968"/>
              <a:gd name="connsiteY5" fmla="*/ 6782937 h 67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968" h="6782937">
                <a:moveTo>
                  <a:pt x="1887435" y="0"/>
                </a:moveTo>
                <a:cubicBezTo>
                  <a:pt x="1926103" y="641444"/>
                  <a:pt x="1964772" y="1282889"/>
                  <a:pt x="1901082" y="1760561"/>
                </a:cubicBezTo>
                <a:cubicBezTo>
                  <a:pt x="1837392" y="2238233"/>
                  <a:pt x="1746407" y="2543033"/>
                  <a:pt x="1505297" y="2866030"/>
                </a:cubicBezTo>
                <a:cubicBezTo>
                  <a:pt x="1264187" y="3189027"/>
                  <a:pt x="700080" y="3396018"/>
                  <a:pt x="454420" y="3698543"/>
                </a:cubicBezTo>
                <a:cubicBezTo>
                  <a:pt x="208760" y="4001068"/>
                  <a:pt x="101852" y="4167116"/>
                  <a:pt x="31339" y="4681182"/>
                </a:cubicBezTo>
                <a:cubicBezTo>
                  <a:pt x="-39175" y="5195248"/>
                  <a:pt x="31339" y="6782937"/>
                  <a:pt x="31339" y="678293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 rot="5400000">
            <a:off x="7741529" y="44803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265136" y="26513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SIC_16</a:t>
            </a:r>
          </a:p>
        </p:txBody>
      </p:sp>
    </p:spTree>
    <p:extLst>
      <p:ext uri="{BB962C8B-B14F-4D97-AF65-F5344CB8AC3E}">
        <p14:creationId xmlns:p14="http://schemas.microsoft.com/office/powerpoint/2010/main" val="292995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7" y="1390190"/>
            <a:ext cx="8162925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96691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Mark a point on the circle below then join it to both ends of the chord.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4690" y="65264"/>
            <a:ext cx="48256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  <a:latin typeface="Comic Sans MS" panose="030F0702030302020204" pitchFamily="66" charset="0"/>
              </a:rPr>
              <a:t>Angle at Centre, Angle on Arc</a:t>
            </a:r>
            <a:br>
              <a:rPr lang="en-GB" sz="2400" b="1" dirty="0">
                <a:solidFill>
                  <a:schemeClr val="tx2"/>
                </a:solidFill>
                <a:latin typeface="Comic Sans MS" panose="030F0702030302020204" pitchFamily="66" charset="0"/>
              </a:rPr>
            </a:br>
            <a:r>
              <a:rPr lang="en-GB" sz="2400" b="1" dirty="0">
                <a:solidFill>
                  <a:schemeClr val="tx2"/>
                </a:solidFill>
                <a:latin typeface="Comic Sans MS" panose="030F0702030302020204" pitchFamily="66" charset="0"/>
              </a:rPr>
              <a:t>Investigation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61605" y="62273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SIC_16</a:t>
            </a:r>
          </a:p>
        </p:txBody>
      </p:sp>
    </p:spTree>
    <p:extLst>
      <p:ext uri="{BB962C8B-B14F-4D97-AF65-F5344CB8AC3E}">
        <p14:creationId xmlns:p14="http://schemas.microsoft.com/office/powerpoint/2010/main" val="129155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2" y="65666"/>
            <a:ext cx="9080757" cy="671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5400000">
            <a:off x="885652" y="207611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7752750" y="44803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3612613" y="27296"/>
            <a:ext cx="1934968" cy="6892119"/>
          </a:xfrm>
          <a:custGeom>
            <a:avLst/>
            <a:gdLst>
              <a:gd name="connsiteX0" fmla="*/ 1887435 w 1934968"/>
              <a:gd name="connsiteY0" fmla="*/ 0 h 6782937"/>
              <a:gd name="connsiteX1" fmla="*/ 1901082 w 1934968"/>
              <a:gd name="connsiteY1" fmla="*/ 1760561 h 6782937"/>
              <a:gd name="connsiteX2" fmla="*/ 1505297 w 1934968"/>
              <a:gd name="connsiteY2" fmla="*/ 2866030 h 6782937"/>
              <a:gd name="connsiteX3" fmla="*/ 454420 w 1934968"/>
              <a:gd name="connsiteY3" fmla="*/ 3698543 h 6782937"/>
              <a:gd name="connsiteX4" fmla="*/ 31339 w 1934968"/>
              <a:gd name="connsiteY4" fmla="*/ 4681182 h 6782937"/>
              <a:gd name="connsiteX5" fmla="*/ 31339 w 1934968"/>
              <a:gd name="connsiteY5" fmla="*/ 6782937 h 67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968" h="6782937">
                <a:moveTo>
                  <a:pt x="1887435" y="0"/>
                </a:moveTo>
                <a:cubicBezTo>
                  <a:pt x="1926103" y="641444"/>
                  <a:pt x="1964772" y="1282889"/>
                  <a:pt x="1901082" y="1760561"/>
                </a:cubicBezTo>
                <a:cubicBezTo>
                  <a:pt x="1837392" y="2238233"/>
                  <a:pt x="1746407" y="2543033"/>
                  <a:pt x="1505297" y="2866030"/>
                </a:cubicBezTo>
                <a:cubicBezTo>
                  <a:pt x="1264187" y="3189027"/>
                  <a:pt x="700080" y="3396018"/>
                  <a:pt x="454420" y="3698543"/>
                </a:cubicBezTo>
                <a:cubicBezTo>
                  <a:pt x="208760" y="4001068"/>
                  <a:pt x="101852" y="4167116"/>
                  <a:pt x="31339" y="4681182"/>
                </a:cubicBezTo>
                <a:cubicBezTo>
                  <a:pt x="-39175" y="5195248"/>
                  <a:pt x="31339" y="6782937"/>
                  <a:pt x="31339" y="678293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 rot="5400000">
            <a:off x="-265136" y="26513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SIC_16</a:t>
            </a:r>
          </a:p>
        </p:txBody>
      </p:sp>
    </p:spTree>
    <p:extLst>
      <p:ext uri="{BB962C8B-B14F-4D97-AF65-F5344CB8AC3E}">
        <p14:creationId xmlns:p14="http://schemas.microsoft.com/office/powerpoint/2010/main" val="552111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0" y="53296"/>
            <a:ext cx="9136685" cy="6729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5400000">
            <a:off x="888858" y="207611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7755956" y="44803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7" name="Freeform 6"/>
          <p:cNvSpPr/>
          <p:nvPr/>
        </p:nvSpPr>
        <p:spPr>
          <a:xfrm>
            <a:off x="3639909" y="27296"/>
            <a:ext cx="1934968" cy="6892119"/>
          </a:xfrm>
          <a:custGeom>
            <a:avLst/>
            <a:gdLst>
              <a:gd name="connsiteX0" fmla="*/ 1887435 w 1934968"/>
              <a:gd name="connsiteY0" fmla="*/ 0 h 6782937"/>
              <a:gd name="connsiteX1" fmla="*/ 1901082 w 1934968"/>
              <a:gd name="connsiteY1" fmla="*/ 1760561 h 6782937"/>
              <a:gd name="connsiteX2" fmla="*/ 1505297 w 1934968"/>
              <a:gd name="connsiteY2" fmla="*/ 2866030 h 6782937"/>
              <a:gd name="connsiteX3" fmla="*/ 454420 w 1934968"/>
              <a:gd name="connsiteY3" fmla="*/ 3698543 h 6782937"/>
              <a:gd name="connsiteX4" fmla="*/ 31339 w 1934968"/>
              <a:gd name="connsiteY4" fmla="*/ 4681182 h 6782937"/>
              <a:gd name="connsiteX5" fmla="*/ 31339 w 1934968"/>
              <a:gd name="connsiteY5" fmla="*/ 6782937 h 67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968" h="6782937">
                <a:moveTo>
                  <a:pt x="1887435" y="0"/>
                </a:moveTo>
                <a:cubicBezTo>
                  <a:pt x="1926103" y="641444"/>
                  <a:pt x="1964772" y="1282889"/>
                  <a:pt x="1901082" y="1760561"/>
                </a:cubicBezTo>
                <a:cubicBezTo>
                  <a:pt x="1837392" y="2238233"/>
                  <a:pt x="1746407" y="2543033"/>
                  <a:pt x="1505297" y="2866030"/>
                </a:cubicBezTo>
                <a:cubicBezTo>
                  <a:pt x="1264187" y="3189027"/>
                  <a:pt x="700080" y="3396018"/>
                  <a:pt x="454420" y="3698543"/>
                </a:cubicBezTo>
                <a:cubicBezTo>
                  <a:pt x="208760" y="4001068"/>
                  <a:pt x="101852" y="4167116"/>
                  <a:pt x="31339" y="4681182"/>
                </a:cubicBezTo>
                <a:cubicBezTo>
                  <a:pt x="-39175" y="5195248"/>
                  <a:pt x="31339" y="6782937"/>
                  <a:pt x="31339" y="678293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 rot="5400000">
            <a:off x="-265136" y="26513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SIC_16</a:t>
            </a:r>
          </a:p>
        </p:txBody>
      </p:sp>
    </p:spTree>
    <p:extLst>
      <p:ext uri="{BB962C8B-B14F-4D97-AF65-F5344CB8AC3E}">
        <p14:creationId xmlns:p14="http://schemas.microsoft.com/office/powerpoint/2010/main" val="2123280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" y="43133"/>
            <a:ext cx="9122116" cy="672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5400000">
            <a:off x="875233" y="207611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7742331" y="448039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7" name="Freeform 6"/>
          <p:cNvSpPr/>
          <p:nvPr/>
        </p:nvSpPr>
        <p:spPr>
          <a:xfrm>
            <a:off x="3639909" y="27296"/>
            <a:ext cx="1934968" cy="6892119"/>
          </a:xfrm>
          <a:custGeom>
            <a:avLst/>
            <a:gdLst>
              <a:gd name="connsiteX0" fmla="*/ 1887435 w 1934968"/>
              <a:gd name="connsiteY0" fmla="*/ 0 h 6782937"/>
              <a:gd name="connsiteX1" fmla="*/ 1901082 w 1934968"/>
              <a:gd name="connsiteY1" fmla="*/ 1760561 h 6782937"/>
              <a:gd name="connsiteX2" fmla="*/ 1505297 w 1934968"/>
              <a:gd name="connsiteY2" fmla="*/ 2866030 h 6782937"/>
              <a:gd name="connsiteX3" fmla="*/ 454420 w 1934968"/>
              <a:gd name="connsiteY3" fmla="*/ 3698543 h 6782937"/>
              <a:gd name="connsiteX4" fmla="*/ 31339 w 1934968"/>
              <a:gd name="connsiteY4" fmla="*/ 4681182 h 6782937"/>
              <a:gd name="connsiteX5" fmla="*/ 31339 w 1934968"/>
              <a:gd name="connsiteY5" fmla="*/ 6782937 h 678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968" h="6782937">
                <a:moveTo>
                  <a:pt x="1887435" y="0"/>
                </a:moveTo>
                <a:cubicBezTo>
                  <a:pt x="1926103" y="641444"/>
                  <a:pt x="1964772" y="1282889"/>
                  <a:pt x="1901082" y="1760561"/>
                </a:cubicBezTo>
                <a:cubicBezTo>
                  <a:pt x="1837392" y="2238233"/>
                  <a:pt x="1746407" y="2543033"/>
                  <a:pt x="1505297" y="2866030"/>
                </a:cubicBezTo>
                <a:cubicBezTo>
                  <a:pt x="1264187" y="3189027"/>
                  <a:pt x="700080" y="3396018"/>
                  <a:pt x="454420" y="3698543"/>
                </a:cubicBezTo>
                <a:cubicBezTo>
                  <a:pt x="208760" y="4001068"/>
                  <a:pt x="101852" y="4167116"/>
                  <a:pt x="31339" y="4681182"/>
                </a:cubicBezTo>
                <a:cubicBezTo>
                  <a:pt x="-39175" y="5195248"/>
                  <a:pt x="31339" y="6782937"/>
                  <a:pt x="31339" y="678293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 rot="5400000">
            <a:off x="-265136" y="26513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SIC_16</a:t>
            </a:r>
          </a:p>
        </p:txBody>
      </p:sp>
    </p:spTree>
    <p:extLst>
      <p:ext uri="{BB962C8B-B14F-4D97-AF65-F5344CB8AC3E}">
        <p14:creationId xmlns:p14="http://schemas.microsoft.com/office/powerpoint/2010/main" val="47556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276350"/>
            <a:ext cx="834390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96691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Mark a point on the circle below then join it to both ends of the chord.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83434" y="476672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Mark another point and repeat the process.</a:t>
            </a:r>
          </a:p>
        </p:txBody>
      </p:sp>
    </p:spTree>
    <p:extLst>
      <p:ext uri="{BB962C8B-B14F-4D97-AF65-F5344CB8AC3E}">
        <p14:creationId xmlns:p14="http://schemas.microsoft.com/office/powerpoint/2010/main" val="195790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83434" y="476672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Mark another point and repeat the process.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276350"/>
            <a:ext cx="8334375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96691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Shade in both angles just created on the circle.</a:t>
            </a:r>
          </a:p>
        </p:txBody>
      </p:sp>
    </p:spTree>
    <p:extLst>
      <p:ext uri="{BB962C8B-B14F-4D97-AF65-F5344CB8AC3E}">
        <p14:creationId xmlns:p14="http://schemas.microsoft.com/office/powerpoint/2010/main" val="239200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96691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Shade in both angles just created on the circle.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271588"/>
            <a:ext cx="8343900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96691" y="304794"/>
            <a:ext cx="4281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Cut out the angles and compare them to each other.</a:t>
            </a:r>
          </a:p>
          <a:p>
            <a:r>
              <a:rPr lang="en-GB" dirty="0">
                <a:latin typeface="Comic Sans MS" panose="030F0702030302020204" pitchFamily="66" charset="0"/>
              </a:rPr>
              <a:t>Compare them with others of the same colour card.</a:t>
            </a:r>
          </a:p>
        </p:txBody>
      </p:sp>
    </p:spTree>
    <p:extLst>
      <p:ext uri="{BB962C8B-B14F-4D97-AF65-F5344CB8AC3E}">
        <p14:creationId xmlns:p14="http://schemas.microsoft.com/office/powerpoint/2010/main" val="103088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271588"/>
            <a:ext cx="8343900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6106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Now join the centre of the circle to both ends of the chord.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19232" y="1689968"/>
            <a:ext cx="3638783" cy="2994357"/>
            <a:chOff x="4419232" y="1689968"/>
            <a:chExt cx="3638783" cy="2994357"/>
          </a:xfrm>
        </p:grpSpPr>
        <p:sp>
          <p:nvSpPr>
            <p:cNvPr id="9" name="Isosceles Triangle 8"/>
            <p:cNvSpPr/>
            <p:nvPr/>
          </p:nvSpPr>
          <p:spPr>
            <a:xfrm rot="6500313">
              <a:off x="5482017" y="2108326"/>
              <a:ext cx="1513214" cy="363878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Isosceles Triangle 9"/>
            <p:cNvSpPr/>
            <p:nvPr/>
          </p:nvSpPr>
          <p:spPr>
            <a:xfrm rot="1984870">
              <a:off x="4834611" y="1689968"/>
              <a:ext cx="820855" cy="197388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696691" y="304794"/>
            <a:ext cx="4281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Cut out the angles and compare them to each other.</a:t>
            </a:r>
          </a:p>
          <a:p>
            <a:r>
              <a:rPr lang="en-GB" dirty="0">
                <a:latin typeface="Comic Sans MS" panose="030F0702030302020204" pitchFamily="66" charset="0"/>
              </a:rPr>
              <a:t>Compare them with others of the same colour card.</a:t>
            </a:r>
          </a:p>
        </p:txBody>
      </p:sp>
    </p:spTree>
    <p:extLst>
      <p:ext uri="{BB962C8B-B14F-4D97-AF65-F5344CB8AC3E}">
        <p14:creationId xmlns:p14="http://schemas.microsoft.com/office/powerpoint/2010/main" val="77714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6106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Now join the centre of the circle to both ends of the chord.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71588"/>
            <a:ext cx="8353425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6106" y="498764"/>
            <a:ext cx="428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Shade in the angle then cut it out.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19232" y="1689968"/>
            <a:ext cx="3638783" cy="2994357"/>
            <a:chOff x="4419232" y="1689968"/>
            <a:chExt cx="3638783" cy="2994357"/>
          </a:xfrm>
        </p:grpSpPr>
        <p:sp>
          <p:nvSpPr>
            <p:cNvPr id="8" name="Isosceles Triangle 7"/>
            <p:cNvSpPr/>
            <p:nvPr/>
          </p:nvSpPr>
          <p:spPr>
            <a:xfrm rot="6500313">
              <a:off x="5482017" y="2108326"/>
              <a:ext cx="1513214" cy="363878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 rot="1984870">
              <a:off x="4834611" y="1689968"/>
              <a:ext cx="820855" cy="197388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2465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276350"/>
            <a:ext cx="836295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6106" y="498764"/>
            <a:ext cx="4281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Will the two smaller angles fit in the remaining gap?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6106" y="498764"/>
            <a:ext cx="428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Shade in the angle then cut it out.</a:t>
            </a:r>
          </a:p>
        </p:txBody>
      </p:sp>
      <p:sp>
        <p:nvSpPr>
          <p:cNvPr id="2" name="Isosceles Triangle 1"/>
          <p:cNvSpPr/>
          <p:nvPr/>
        </p:nvSpPr>
        <p:spPr>
          <a:xfrm rot="5400000">
            <a:off x="555225" y="2519692"/>
            <a:ext cx="1584176" cy="181861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 rot="5400000">
            <a:off x="1103669" y="5229516"/>
            <a:ext cx="792087" cy="181861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4432880" y="1669496"/>
            <a:ext cx="3638783" cy="3014829"/>
            <a:chOff x="4432880" y="1669496"/>
            <a:chExt cx="3638783" cy="3014829"/>
          </a:xfrm>
        </p:grpSpPr>
        <p:sp>
          <p:nvSpPr>
            <p:cNvPr id="8" name="Isosceles Triangle 7"/>
            <p:cNvSpPr/>
            <p:nvPr/>
          </p:nvSpPr>
          <p:spPr>
            <a:xfrm rot="6500313">
              <a:off x="5495665" y="2108326"/>
              <a:ext cx="1513214" cy="363878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 rot="1984870">
              <a:off x="4848259" y="1669496"/>
              <a:ext cx="820855" cy="197388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3955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717" y="693174"/>
            <a:ext cx="852948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This demonstrates two circle theorems.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4000" dirty="0">
                <a:latin typeface="Comic Sans MS" panose="030F0702030302020204" pitchFamily="66" charset="0"/>
              </a:rPr>
              <a:t>Angles on the same arc from a chord are equal.</a:t>
            </a:r>
          </a:p>
          <a:p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>
                <a:latin typeface="Comic Sans MS" panose="030F0702030302020204" pitchFamily="66" charset="0"/>
              </a:rPr>
              <a:t>Angle at the centre is twice the angle at the arc when drawn from the same chord.</a:t>
            </a:r>
          </a:p>
        </p:txBody>
      </p:sp>
    </p:spTree>
    <p:extLst>
      <p:ext uri="{BB962C8B-B14F-4D97-AF65-F5344CB8AC3E}">
        <p14:creationId xmlns:p14="http://schemas.microsoft.com/office/powerpoint/2010/main" val="302556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314</Words>
  <Application>Microsoft Office PowerPoint</Application>
  <PresentationFormat>On-screen Show (4:3)</PresentationFormat>
  <Paragraphs>61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Bradley Hand ITC</vt:lpstr>
      <vt:lpstr>Calibri</vt:lpstr>
      <vt:lpstr>Cambria Math</vt:lpstr>
      <vt:lpstr>Comic Sans MS</vt:lpstr>
      <vt:lpstr>Office Theme</vt:lpstr>
      <vt:lpstr>Angle at Centre, Angle on Arc Investigation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 at Centre, Angle on Arc</dc:title>
  <dc:creator>John</dc:creator>
  <cp:lastModifiedBy>John Burke</cp:lastModifiedBy>
  <cp:revision>18</cp:revision>
  <dcterms:created xsi:type="dcterms:W3CDTF">2014-02-21T19:45:26Z</dcterms:created>
  <dcterms:modified xsi:type="dcterms:W3CDTF">2020-10-31T20:12:39Z</dcterms:modified>
</cp:coreProperties>
</file>